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7" r:id="rId3"/>
    <p:sldId id="298" r:id="rId4"/>
    <p:sldId id="279" r:id="rId5"/>
    <p:sldId id="301" r:id="rId6"/>
    <p:sldId id="291" r:id="rId7"/>
    <p:sldId id="295" r:id="rId8"/>
    <p:sldId id="284" r:id="rId9"/>
    <p:sldId id="296" r:id="rId10"/>
    <p:sldId id="285" r:id="rId11"/>
    <p:sldId id="297" r:id="rId12"/>
    <p:sldId id="305" r:id="rId13"/>
    <p:sldId id="299" r:id="rId14"/>
    <p:sldId id="304" r:id="rId15"/>
    <p:sldId id="293" r:id="rId16"/>
    <p:sldId id="289" r:id="rId17"/>
    <p:sldId id="302" r:id="rId18"/>
    <p:sldId id="303" r:id="rId19"/>
    <p:sldId id="292" r:id="rId20"/>
    <p:sldId id="290" r:id="rId21"/>
    <p:sldId id="286" r:id="rId22"/>
    <p:sldId id="282" r:id="rId23"/>
    <p:sldId id="287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esh Gupta" initials="EG" lastIdx="1" clrIdx="0">
    <p:extLst>
      <p:ext uri="{19B8F6BF-5375-455C-9EA6-DF929625EA0E}">
        <p15:presenceInfo xmlns:p15="http://schemas.microsoft.com/office/powerpoint/2012/main" userId="049011acd43b95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238" autoAdjust="0"/>
  </p:normalViewPr>
  <p:slideViewPr>
    <p:cSldViewPr snapToGrid="0">
      <p:cViewPr varScale="1">
        <p:scale>
          <a:sx n="53" d="100"/>
          <a:sy n="53" d="100"/>
        </p:scale>
        <p:origin x="6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E0E68-A136-49B5-A0EE-49A36FFD400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06890-0E6B-4898-8422-3B20012C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3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Transmon</a:t>
            </a:r>
            <a:r>
              <a:rPr lang="en-US" dirty="0" smtClean="0"/>
              <a:t> offers the desired non-linearity </a:t>
            </a:r>
          </a:p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dirty="0" smtClean="0"/>
              <a:t>Schemes such as SNAP and Grape use the dispersive interaction </a:t>
            </a:r>
          </a:p>
          <a:p>
            <a:r>
              <a:rPr lang="en-US" dirty="0" smtClean="0"/>
              <a:t>3. Coupling</a:t>
            </a:r>
            <a:r>
              <a:rPr lang="en-US" baseline="0" dirty="0" smtClean="0"/>
              <a:t> introduces loss into the cavity  --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7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i="0">
                    <a:latin typeface="Cambria Math" panose="02040503050406030204" pitchFamily="18" charset="0"/>
                  </a:rPr>
                  <a:t>𝜒〖|𝛼|〗^2 𝜎_𝑧</a:t>
                </a:r>
                <a:r>
                  <a:rPr lang="en-US" dirty="0" smtClean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𝜒𝑎^+ 𝑎𝜎_𝑧</a:t>
                </a:r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𝛽 ⃗  </a:t>
                </a:r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9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i="0">
                    <a:latin typeface="Cambria Math" panose="02040503050406030204" pitchFamily="18" charset="0"/>
                  </a:rPr>
                  <a:t>𝜒〖|𝛼|〗^2 𝜎_𝑧</a:t>
                </a:r>
                <a:r>
                  <a:rPr lang="en-US" dirty="0" smtClean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𝜒𝑎^+ 𝑎𝜎_𝑧</a:t>
                </a:r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𝛽 ⃗  </a:t>
                </a:r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4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with Single</a:t>
            </a:r>
            <a:r>
              <a:rPr lang="en-US" baseline="0" dirty="0" smtClean="0"/>
              <a:t> Mode ECD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7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Not simultaneously driving each mode to prevent heating of modes (cite CNOD paper)</a:t>
                </a:r>
              </a:p>
              <a:p>
                <a:r>
                  <a:rPr lang="en-US" dirty="0" smtClean="0"/>
                  <a:t>Downside: speed of gates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smtClean="0">
                    <a:latin typeface="Cambria Math" panose="02040503050406030204" pitchFamily="18" charset="0"/>
                  </a:rPr>
                  <a:t>𝑀𝐸𝐶𝐷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(𝛽, 𝛾)=𝐷_1 (−𝛽/2) 𝐷_2 (𝛾/2  )  |𝑔⟩⟨𝑔┤|+</a:t>
                </a:r>
                <a:r>
                  <a:rPr lang="en-US" i="0">
                    <a:latin typeface="Cambria Math" panose="02040503050406030204" pitchFamily="18" charset="0"/>
                  </a:rPr>
                  <a:t>𝐷_1 (𝛽/2) 𝐷_2 (−𝛾/2)  |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𝑒⟩</a:t>
                </a:r>
                <a:r>
                  <a:rPr lang="en-US" i="0">
                    <a:latin typeface="Cambria Math" panose="02040503050406030204" pitchFamily="18" charset="0"/>
                  </a:rPr>
                  <a:t>⟨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𝑒┤|</a:t>
                </a:r>
                <a:endParaRPr lang="en-US" dirty="0" smtClean="0"/>
              </a:p>
              <a:p>
                <a:r>
                  <a:rPr lang="en-US" dirty="0" smtClean="0"/>
                  <a:t>Not simultaneously driving each mode to prevent heating of modes (cite CNOD paper)</a:t>
                </a:r>
              </a:p>
              <a:p>
                <a:r>
                  <a:rPr lang="en-US" dirty="0" smtClean="0"/>
                  <a:t>Downside: speed of gates is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1/</a:t>
                </a:r>
                <a:r>
                  <a:rPr lang="en-US" i="0">
                    <a:latin typeface="Cambria Math" panose="02040503050406030204" pitchFamily="18" charset="0"/>
                  </a:rPr>
                  <a:t>𝜒𝛼_0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5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7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9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9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3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4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A97B3-E6E1-420F-8665-1F9FE47827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41.png"/><Relationship Id="rId12" Type="http://schemas.openxmlformats.org/officeDocument/2006/relationships/image" Target="../media/image5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6.pn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19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54.png"/><Relationship Id="rId7" Type="http://schemas.openxmlformats.org/officeDocument/2006/relationships/image" Target="../media/image161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image" Target="../media/image131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00.png"/><Relationship Id="rId5" Type="http://schemas.openxmlformats.org/officeDocument/2006/relationships/image" Target="../media/image150.png"/><Relationship Id="rId15" Type="http://schemas.openxmlformats.org/officeDocument/2006/relationships/image" Target="../media/image240.png"/><Relationship Id="rId10" Type="http://schemas.openxmlformats.org/officeDocument/2006/relationships/image" Target="../media/image191.png"/><Relationship Id="rId4" Type="http://schemas.openxmlformats.org/officeDocument/2006/relationships/image" Target="../media/image380.png"/><Relationship Id="rId9" Type="http://schemas.openxmlformats.org/officeDocument/2006/relationships/image" Target="../media/image181.png"/><Relationship Id="rId1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101.png"/><Relationship Id="rId5" Type="http://schemas.openxmlformats.org/officeDocument/2006/relationships/image" Target="../media/image410.png"/><Relationship Id="rId10" Type="http://schemas.openxmlformats.org/officeDocument/2006/relationships/image" Target="../media/image310.png"/><Relationship Id="rId4" Type="http://schemas.openxmlformats.org/officeDocument/2006/relationships/image" Target="../media/image390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2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7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Cross-talk Free Control of Multimode Cavities with Conditional Displacements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ECD: Error Budget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41" y="1367967"/>
            <a:ext cx="7886707" cy="52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Transmon</a:t>
            </a:r>
            <a:r>
              <a:rPr lang="en-US" dirty="0" smtClean="0"/>
              <a:t>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736" y="6022294"/>
            <a:ext cx="10515600" cy="835706"/>
          </a:xfrm>
        </p:spPr>
        <p:txBody>
          <a:bodyPr/>
          <a:lstStyle/>
          <a:p>
            <a:r>
              <a:rPr lang="en-US" dirty="0" smtClean="0"/>
              <a:t>Reduction in Errors if use better qubits i.e. </a:t>
            </a:r>
            <a:r>
              <a:rPr lang="en-US" dirty="0" err="1" smtClean="0"/>
              <a:t>fluxonium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6" y="1690688"/>
            <a:ext cx="7800475" cy="46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 Grape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Rotates at detuning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4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576130" y="2164335"/>
            <a:ext cx="3478442" cy="2414522"/>
            <a:chOff x="927883" y="2232330"/>
            <a:chExt cx="4060045" cy="2930841"/>
          </a:xfrm>
        </p:grpSpPr>
        <p:grpSp>
          <p:nvGrpSpPr>
            <p:cNvPr id="25" name="Group 24"/>
            <p:cNvGrpSpPr/>
            <p:nvPr/>
          </p:nvGrpSpPr>
          <p:grpSpPr>
            <a:xfrm>
              <a:off x="927883" y="2232330"/>
              <a:ext cx="4060045" cy="2731610"/>
              <a:chOff x="1319769" y="3509587"/>
              <a:chExt cx="4060045" cy="273161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319769" y="3509587"/>
                <a:ext cx="4060045" cy="2731610"/>
                <a:chOff x="7602318" y="3367524"/>
                <a:chExt cx="4060045" cy="2731610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7602318" y="3367524"/>
                  <a:ext cx="4060045" cy="1745897"/>
                  <a:chOff x="7571049" y="4053324"/>
                  <a:chExt cx="3805769" cy="1451643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8055713" y="4053324"/>
                    <a:ext cx="3321105" cy="1451643"/>
                    <a:chOff x="7827113" y="2994545"/>
                    <a:chExt cx="3321105" cy="1451643"/>
                  </a:xfrm>
                </p:grpSpPr>
                <p:cxnSp>
                  <p:nvCxnSpPr>
                    <p:cNvPr id="44" name="Straight Arrow Connector 43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TextBox 44"/>
                        <p:cNvSpPr txBox="1"/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3" name="Straight Arrow Connector 42"/>
                  <p:cNvCxnSpPr/>
                  <p:nvPr/>
                </p:nvCxnSpPr>
                <p:spPr>
                  <a:xfrm>
                    <a:off x="7571049" y="4886274"/>
                    <a:ext cx="258360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8116634" y="5268956"/>
                  <a:ext cx="12032" cy="83017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7932528" y="5813821"/>
                  <a:ext cx="2790768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571" r="-1429" b="-29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8429350" y="3748650"/>
                  <a:ext cx="0" cy="59220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1429" r="-16667" b="-3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0" name="Straight Arrow Connector 39"/>
                <p:cNvCxnSpPr/>
                <p:nvPr/>
              </p:nvCxnSpPr>
              <p:spPr>
                <a:xfrm flipH="1">
                  <a:off x="8373878" y="4706252"/>
                  <a:ext cx="535427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8466682" y="4811111"/>
                      <a:ext cx="329449" cy="49853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6682" y="4811111"/>
                      <a:ext cx="329449" cy="498534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7" name="Freeform 26"/>
              <p:cNvSpPr/>
              <p:nvPr/>
            </p:nvSpPr>
            <p:spPr>
              <a:xfrm>
                <a:off x="1834085" y="390639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3498862" y="3902228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V="1">
                <a:off x="2626756" y="4481565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flipV="1">
                <a:off x="2886644" y="4479423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2738749" y="5341592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32000" r="-28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Freeform 47"/>
            <p:cNvSpPr/>
            <p:nvPr/>
          </p:nvSpPr>
          <p:spPr>
            <a:xfrm>
              <a:off x="3456801" y="4064334"/>
              <a:ext cx="216013" cy="594661"/>
            </a:xfrm>
            <a:custGeom>
              <a:avLst/>
              <a:gdLst>
                <a:gd name="connsiteX0" fmla="*/ 0 w 4056826"/>
                <a:gd name="connsiteY0" fmla="*/ 2433017 h 2433017"/>
                <a:gd name="connsiteX1" fmla="*/ 986589 w 4056826"/>
                <a:gd name="connsiteY1" fmla="*/ 1410333 h 2433017"/>
                <a:gd name="connsiteX2" fmla="*/ 1636295 w 4056826"/>
                <a:gd name="connsiteY2" fmla="*/ 291396 h 2433017"/>
                <a:gd name="connsiteX3" fmla="*/ 2033337 w 4056826"/>
                <a:gd name="connsiteY3" fmla="*/ 2638 h 2433017"/>
                <a:gd name="connsiteX4" fmla="*/ 2538663 w 4056826"/>
                <a:gd name="connsiteY4" fmla="*/ 399680 h 2433017"/>
                <a:gd name="connsiteX5" fmla="*/ 3080084 w 4056826"/>
                <a:gd name="connsiteY5" fmla="*/ 1434396 h 2433017"/>
                <a:gd name="connsiteX6" fmla="*/ 3801979 w 4056826"/>
                <a:gd name="connsiteY6" fmla="*/ 2228480 h 2433017"/>
                <a:gd name="connsiteX7" fmla="*/ 4042610 w 4056826"/>
                <a:gd name="connsiteY7" fmla="*/ 2384891 h 24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6826" h="2433017">
                  <a:moveTo>
                    <a:pt x="0" y="2433017"/>
                  </a:moveTo>
                  <a:cubicBezTo>
                    <a:pt x="356936" y="2100143"/>
                    <a:pt x="713873" y="1767270"/>
                    <a:pt x="986589" y="1410333"/>
                  </a:cubicBezTo>
                  <a:cubicBezTo>
                    <a:pt x="1259305" y="1053396"/>
                    <a:pt x="1461837" y="526012"/>
                    <a:pt x="1636295" y="291396"/>
                  </a:cubicBezTo>
                  <a:cubicBezTo>
                    <a:pt x="1810753" y="56780"/>
                    <a:pt x="1882943" y="-15409"/>
                    <a:pt x="2033337" y="2638"/>
                  </a:cubicBezTo>
                  <a:cubicBezTo>
                    <a:pt x="2183731" y="20685"/>
                    <a:pt x="2364205" y="161054"/>
                    <a:pt x="2538663" y="399680"/>
                  </a:cubicBezTo>
                  <a:cubicBezTo>
                    <a:pt x="2713121" y="638306"/>
                    <a:pt x="2869531" y="1129596"/>
                    <a:pt x="3080084" y="1434396"/>
                  </a:cubicBezTo>
                  <a:cubicBezTo>
                    <a:pt x="3290637" y="1739196"/>
                    <a:pt x="3641558" y="2070064"/>
                    <a:pt x="3801979" y="2228480"/>
                  </a:cubicBezTo>
                  <a:cubicBezTo>
                    <a:pt x="3962400" y="2386896"/>
                    <a:pt x="4102768" y="2483149"/>
                    <a:pt x="4042610" y="238489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Rectangle 48"/>
                <p:cNvSpPr/>
                <p:nvPr/>
              </p:nvSpPr>
              <p:spPr>
                <a:xfrm>
                  <a:off x="3215629" y="4768961"/>
                  <a:ext cx="878125" cy="394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629" y="4768961"/>
                  <a:ext cx="878125" cy="3942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5691" r="-2439" b="-339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9630" r="-29630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ounded Rectangle 51"/>
              <p:cNvSpPr/>
              <p:nvPr/>
            </p:nvSpPr>
            <p:spPr>
              <a:xfrm>
                <a:off x="1576130" y="5272747"/>
                <a:ext cx="3055638" cy="140011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Optimizer</a:t>
                </a:r>
              </a:p>
              <a:p>
                <a:pPr algn="ctr"/>
                <a:r>
                  <a:rPr lang="en-US" dirty="0" smtClean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2" name="Rounded 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30" y="5272747"/>
                <a:ext cx="3055638" cy="1400113"/>
              </a:xfrm>
              <a:prstGeom prst="round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ounded Rectangle 52"/>
              <p:cNvSpPr/>
              <p:nvPr/>
            </p:nvSpPr>
            <p:spPr>
              <a:xfrm>
                <a:off x="7618697" y="5272747"/>
                <a:ext cx="3054096" cy="139903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Optimizer</a:t>
                </a:r>
              </a:p>
              <a:p>
                <a:pPr algn="ctr"/>
                <a:r>
                  <a:rPr lang="en-US" dirty="0" smtClean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3" name="Rounded 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97" y="5272747"/>
                <a:ext cx="3054096" cy="1399032"/>
              </a:xfrm>
              <a:prstGeom prst="round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Down Arrow 56"/>
          <p:cNvSpPr/>
          <p:nvPr/>
        </p:nvSpPr>
        <p:spPr>
          <a:xfrm>
            <a:off x="2944447" y="4649722"/>
            <a:ext cx="292239" cy="4812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>
            <a:off x="8999625" y="4648478"/>
            <a:ext cx="292239" cy="4812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7840235" y="2568931"/>
            <a:ext cx="3251602" cy="1104668"/>
            <a:chOff x="7784948" y="2358518"/>
            <a:chExt cx="3251602" cy="1104668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7939123" y="2633008"/>
              <a:ext cx="12032" cy="8301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784948" y="3162468"/>
              <a:ext cx="2429354" cy="21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7939123" y="2742507"/>
              <a:ext cx="2077453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8418900" y="2358518"/>
                  <a:ext cx="26176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900" y="2358518"/>
                  <a:ext cx="2617650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10185373" y="3463049"/>
                <a:ext cx="128438" cy="228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373" y="3463049"/>
                <a:ext cx="128438" cy="228201"/>
              </a:xfrm>
              <a:prstGeom prst="rect">
                <a:avLst/>
              </a:prstGeom>
              <a:blipFill rotWithShape="0">
                <a:blip r:embed="rId19"/>
                <a:stretch>
                  <a:fillRect l="-47619" r="-4285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2696419" y="1380675"/>
            <a:ext cx="416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ECD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8023870" y="1380675"/>
            <a:ext cx="416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Circle Grape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2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 Grape: g01 -&gt; g10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3339841"/>
            <a:ext cx="10421257" cy="297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Grape and MECD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4450"/>
            <a:ext cx="5907314" cy="2362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602514" y="2975428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37BB749A-12D7-4BDF-9FE5-F356FEC66985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514" y="2975428"/>
                <a:ext cx="201657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323" r="-271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38200" y="2206171"/>
            <a:ext cx="428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19092" y="2328403"/>
            <a:ext cx="428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Circle Grape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13927"/>
            <a:ext cx="5698588" cy="22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 Grape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3" y="2444448"/>
            <a:ext cx="4651829" cy="3876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042886" y="1821346"/>
                <a:ext cx="3468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886" y="1821346"/>
                <a:ext cx="346825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83" y="2444448"/>
            <a:ext cx="5062402" cy="42186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170" r="-461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73" r="-167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4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Uniting with other schemes: Dealing </a:t>
            </a:r>
            <a:r>
              <a:rPr lang="en-US" dirty="0" smtClean="0"/>
              <a:t>with Unwanted Terms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51"/>
            <a:ext cx="9617242" cy="101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displaced frame</a:t>
            </a:r>
            <a:r>
              <a:rPr lang="en-US" sz="2400" dirty="0"/>
              <a:t> transformation, however, divides the </a:t>
            </a:r>
            <a:r>
              <a:rPr lang="en-US" sz="2400" b="1" dirty="0"/>
              <a:t>initial ac-Stark shift</a:t>
            </a:r>
            <a:r>
              <a:rPr lang="en-US" sz="2400" dirty="0"/>
              <a:t> term into the following 3 terms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58" y="2440932"/>
            <a:ext cx="6105525" cy="199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6695" y="4586009"/>
            <a:ext cx="417094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Sideband Drives 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Make </a:t>
            </a:r>
            <a:r>
              <a:rPr lang="en-US" sz="2000" dirty="0"/>
              <a:t>terms </a:t>
            </a:r>
            <a:r>
              <a:rPr lang="en-US" sz="2000" b="1" dirty="0"/>
              <a:t>oscillate at different </a:t>
            </a:r>
            <a:r>
              <a:rPr lang="en-US" sz="2000" dirty="0"/>
              <a:t>frequencies 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Invoke </a:t>
            </a:r>
            <a:r>
              <a:rPr lang="en-US" sz="2000" dirty="0"/>
              <a:t>RWA in a frame where only desired term is stationary </a:t>
            </a:r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58262" y="4586009"/>
                <a:ext cx="4195012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Echoed Cond. Displacements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 smtClean="0"/>
                  <a:t>Terms </a:t>
                </a:r>
                <a:r>
                  <a:rPr lang="en-US" sz="2000" dirty="0"/>
                  <a:t>have different no. of α’s but only a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285750" indent="-285750">
                  <a:buFontTx/>
                  <a:buChar char="-"/>
                </a:pPr>
                <a:r>
                  <a:rPr lang="en-US" sz="2000" b="1" dirty="0" smtClean="0"/>
                  <a:t>Clever </a:t>
                </a:r>
                <a:r>
                  <a:rPr lang="en-US" sz="2000" b="1" dirty="0"/>
                  <a:t>flipping of α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sz="2000" dirty="0"/>
                  <a:t> can echo out unwanted terms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262" y="4586009"/>
                <a:ext cx="4195012" cy="1692771"/>
              </a:xfrm>
              <a:prstGeom prst="rect">
                <a:avLst/>
              </a:prstGeom>
              <a:blipFill rotWithShape="0">
                <a:blip r:embed="rId3"/>
                <a:stretch>
                  <a:fillRect l="-2177" t="-2878" b="-5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48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797" y="355254"/>
            <a:ext cx="10515600" cy="1325563"/>
          </a:xfrm>
        </p:spPr>
        <p:txBody>
          <a:bodyPr/>
          <a:lstStyle/>
          <a:p>
            <a:r>
              <a:rPr lang="en-US" dirty="0" smtClean="0"/>
              <a:t>Sideband Drives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5797" y="1825625"/>
                <a:ext cx="5442284" cy="72099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/>
                  <a:t> oscillatory,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797" y="1825625"/>
                <a:ext cx="5442284" cy="720997"/>
              </a:xfrm>
              <a:blipFill rotWithShape="0">
                <a:blip r:embed="rId2"/>
                <a:stretch>
                  <a:fillRect l="-2240" t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312" y="172925"/>
            <a:ext cx="2773106" cy="20972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8348" y="2269623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https://arxiv.org/pdf/1608.06652.pdf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972148" y="2994545"/>
            <a:ext cx="4559754" cy="1451643"/>
            <a:chOff x="7255042" y="365125"/>
            <a:chExt cx="4559754" cy="145164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7255042" y="1227240"/>
              <a:ext cx="3296653" cy="24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10007" y="365125"/>
              <a:ext cx="0" cy="14516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369970" y="1228223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t</a:t>
              </a:r>
              <a:endParaRPr lang="en-US" b="1" i="1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826479" y="833315"/>
              <a:ext cx="2143000" cy="764240"/>
            </a:xfrm>
            <a:custGeom>
              <a:avLst/>
              <a:gdLst>
                <a:gd name="connsiteX0" fmla="*/ 0 w 7748336"/>
                <a:gd name="connsiteY0" fmla="*/ 890363 h 1828830"/>
                <a:gd name="connsiteX1" fmla="*/ 938463 w 7748336"/>
                <a:gd name="connsiteY1" fmla="*/ 26 h 1828830"/>
                <a:gd name="connsiteX2" fmla="*/ 1840831 w 7748336"/>
                <a:gd name="connsiteY2" fmla="*/ 914426 h 1828830"/>
                <a:gd name="connsiteX3" fmla="*/ 2731168 w 7748336"/>
                <a:gd name="connsiteY3" fmla="*/ 1816795 h 1828830"/>
                <a:gd name="connsiteX4" fmla="*/ 3669631 w 7748336"/>
                <a:gd name="connsiteY4" fmla="*/ 902395 h 1828830"/>
                <a:gd name="connsiteX5" fmla="*/ 4572000 w 7748336"/>
                <a:gd name="connsiteY5" fmla="*/ 26 h 1828830"/>
                <a:gd name="connsiteX6" fmla="*/ 5486400 w 7748336"/>
                <a:gd name="connsiteY6" fmla="*/ 902395 h 1828830"/>
                <a:gd name="connsiteX7" fmla="*/ 6388768 w 7748336"/>
                <a:gd name="connsiteY7" fmla="*/ 1828826 h 1828830"/>
                <a:gd name="connsiteX8" fmla="*/ 7339263 w 7748336"/>
                <a:gd name="connsiteY8" fmla="*/ 890363 h 1828830"/>
                <a:gd name="connsiteX9" fmla="*/ 7748336 w 7748336"/>
                <a:gd name="connsiteY9" fmla="*/ 397068 h 182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8336" h="1828830">
                  <a:moveTo>
                    <a:pt x="0" y="890363"/>
                  </a:moveTo>
                  <a:cubicBezTo>
                    <a:pt x="315829" y="443189"/>
                    <a:pt x="631658" y="-3984"/>
                    <a:pt x="938463" y="26"/>
                  </a:cubicBezTo>
                  <a:cubicBezTo>
                    <a:pt x="1245268" y="4036"/>
                    <a:pt x="1840831" y="914426"/>
                    <a:pt x="1840831" y="914426"/>
                  </a:cubicBezTo>
                  <a:cubicBezTo>
                    <a:pt x="2139615" y="1217221"/>
                    <a:pt x="2426368" y="1818800"/>
                    <a:pt x="2731168" y="1816795"/>
                  </a:cubicBezTo>
                  <a:cubicBezTo>
                    <a:pt x="3035968" y="1814790"/>
                    <a:pt x="3362826" y="1205190"/>
                    <a:pt x="3669631" y="902395"/>
                  </a:cubicBezTo>
                  <a:cubicBezTo>
                    <a:pt x="3976436" y="599600"/>
                    <a:pt x="4269205" y="26"/>
                    <a:pt x="4572000" y="26"/>
                  </a:cubicBezTo>
                  <a:cubicBezTo>
                    <a:pt x="4874795" y="26"/>
                    <a:pt x="5183605" y="597595"/>
                    <a:pt x="5486400" y="902395"/>
                  </a:cubicBezTo>
                  <a:cubicBezTo>
                    <a:pt x="5789195" y="1207195"/>
                    <a:pt x="6079958" y="1830831"/>
                    <a:pt x="6388768" y="1828826"/>
                  </a:cubicBezTo>
                  <a:cubicBezTo>
                    <a:pt x="6697578" y="1826821"/>
                    <a:pt x="7112668" y="1128989"/>
                    <a:pt x="7339263" y="890363"/>
                  </a:cubicBezTo>
                  <a:cubicBezTo>
                    <a:pt x="7565858" y="651737"/>
                    <a:pt x="7589920" y="579547"/>
                    <a:pt x="7748336" y="39706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7922115" y="1178869"/>
              <a:ext cx="92256" cy="2835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625343" y="1356392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343" y="1356392"/>
                  <a:ext cx="6858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361086" y="638568"/>
                  <a:ext cx="2453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1086" y="638568"/>
                  <a:ext cx="245371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888570" y="4759451"/>
            <a:ext cx="5190575" cy="1676942"/>
            <a:chOff x="2818307" y="1994550"/>
            <a:chExt cx="7632592" cy="2323246"/>
          </a:xfrm>
        </p:grpSpPr>
        <p:grpSp>
          <p:nvGrpSpPr>
            <p:cNvPr id="15" name="Group 14"/>
            <p:cNvGrpSpPr/>
            <p:nvPr/>
          </p:nvGrpSpPr>
          <p:grpSpPr>
            <a:xfrm>
              <a:off x="2818307" y="1994550"/>
              <a:ext cx="7632592" cy="2323246"/>
              <a:chOff x="7255042" y="365125"/>
              <a:chExt cx="4479282" cy="1451643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7255042" y="1227240"/>
                <a:ext cx="3296653" cy="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110007" y="365125"/>
                <a:ext cx="0" cy="145164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0369970" y="1228223"/>
                <a:ext cx="433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/>
                  <a:t>t</a:t>
                </a:r>
                <a:endParaRPr lang="en-US" b="1" i="1" dirty="0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7826479" y="833315"/>
                <a:ext cx="2143000" cy="764240"/>
              </a:xfrm>
              <a:custGeom>
                <a:avLst/>
                <a:gdLst>
                  <a:gd name="connsiteX0" fmla="*/ 0 w 7748336"/>
                  <a:gd name="connsiteY0" fmla="*/ 890363 h 1828830"/>
                  <a:gd name="connsiteX1" fmla="*/ 938463 w 7748336"/>
                  <a:gd name="connsiteY1" fmla="*/ 26 h 1828830"/>
                  <a:gd name="connsiteX2" fmla="*/ 1840831 w 7748336"/>
                  <a:gd name="connsiteY2" fmla="*/ 914426 h 1828830"/>
                  <a:gd name="connsiteX3" fmla="*/ 2731168 w 7748336"/>
                  <a:gd name="connsiteY3" fmla="*/ 1816795 h 1828830"/>
                  <a:gd name="connsiteX4" fmla="*/ 3669631 w 7748336"/>
                  <a:gd name="connsiteY4" fmla="*/ 902395 h 1828830"/>
                  <a:gd name="connsiteX5" fmla="*/ 4572000 w 7748336"/>
                  <a:gd name="connsiteY5" fmla="*/ 26 h 1828830"/>
                  <a:gd name="connsiteX6" fmla="*/ 5486400 w 7748336"/>
                  <a:gd name="connsiteY6" fmla="*/ 902395 h 1828830"/>
                  <a:gd name="connsiteX7" fmla="*/ 6388768 w 7748336"/>
                  <a:gd name="connsiteY7" fmla="*/ 1828826 h 1828830"/>
                  <a:gd name="connsiteX8" fmla="*/ 7339263 w 7748336"/>
                  <a:gd name="connsiteY8" fmla="*/ 890363 h 1828830"/>
                  <a:gd name="connsiteX9" fmla="*/ 7748336 w 7748336"/>
                  <a:gd name="connsiteY9" fmla="*/ 397068 h 1828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48336" h="1828830">
                    <a:moveTo>
                      <a:pt x="0" y="890363"/>
                    </a:moveTo>
                    <a:cubicBezTo>
                      <a:pt x="315829" y="443189"/>
                      <a:pt x="631658" y="-3984"/>
                      <a:pt x="938463" y="26"/>
                    </a:cubicBezTo>
                    <a:cubicBezTo>
                      <a:pt x="1245268" y="4036"/>
                      <a:pt x="1840831" y="914426"/>
                      <a:pt x="1840831" y="914426"/>
                    </a:cubicBezTo>
                    <a:cubicBezTo>
                      <a:pt x="2139615" y="1217221"/>
                      <a:pt x="2426368" y="1818800"/>
                      <a:pt x="2731168" y="1816795"/>
                    </a:cubicBezTo>
                    <a:cubicBezTo>
                      <a:pt x="3035968" y="1814790"/>
                      <a:pt x="3362826" y="1205190"/>
                      <a:pt x="3669631" y="902395"/>
                    </a:cubicBezTo>
                    <a:cubicBezTo>
                      <a:pt x="3976436" y="599600"/>
                      <a:pt x="4269205" y="26"/>
                      <a:pt x="4572000" y="26"/>
                    </a:cubicBezTo>
                    <a:cubicBezTo>
                      <a:pt x="4874795" y="26"/>
                      <a:pt x="5183605" y="597595"/>
                      <a:pt x="5486400" y="902395"/>
                    </a:cubicBezTo>
                    <a:cubicBezTo>
                      <a:pt x="5789195" y="1207195"/>
                      <a:pt x="6079958" y="1830831"/>
                      <a:pt x="6388768" y="1828826"/>
                    </a:cubicBezTo>
                    <a:cubicBezTo>
                      <a:pt x="6697578" y="1826821"/>
                      <a:pt x="7112668" y="1128989"/>
                      <a:pt x="7339263" y="890363"/>
                    </a:cubicBezTo>
                    <a:cubicBezTo>
                      <a:pt x="7565858" y="651737"/>
                      <a:pt x="7589920" y="579547"/>
                      <a:pt x="7748336" y="397068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327167" y="1375077"/>
                    <a:ext cx="685800" cy="2307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7167" y="1375077"/>
                    <a:ext cx="685800" cy="23077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6154" b="-56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9438752" y="476280"/>
                    <a:ext cx="2295572" cy="3197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8752" y="476280"/>
                    <a:ext cx="2295572" cy="31971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Freeform 15"/>
            <p:cNvSpPr/>
            <p:nvPr/>
          </p:nvSpPr>
          <p:spPr>
            <a:xfrm>
              <a:off x="4274880" y="2393020"/>
              <a:ext cx="3651622" cy="1223109"/>
            </a:xfrm>
            <a:custGeom>
              <a:avLst/>
              <a:gdLst>
                <a:gd name="connsiteX0" fmla="*/ 0 w 7748336"/>
                <a:gd name="connsiteY0" fmla="*/ 890363 h 1828830"/>
                <a:gd name="connsiteX1" fmla="*/ 938463 w 7748336"/>
                <a:gd name="connsiteY1" fmla="*/ 26 h 1828830"/>
                <a:gd name="connsiteX2" fmla="*/ 1840831 w 7748336"/>
                <a:gd name="connsiteY2" fmla="*/ 914426 h 1828830"/>
                <a:gd name="connsiteX3" fmla="*/ 2731168 w 7748336"/>
                <a:gd name="connsiteY3" fmla="*/ 1816795 h 1828830"/>
                <a:gd name="connsiteX4" fmla="*/ 3669631 w 7748336"/>
                <a:gd name="connsiteY4" fmla="*/ 902395 h 1828830"/>
                <a:gd name="connsiteX5" fmla="*/ 4572000 w 7748336"/>
                <a:gd name="connsiteY5" fmla="*/ 26 h 1828830"/>
                <a:gd name="connsiteX6" fmla="*/ 5486400 w 7748336"/>
                <a:gd name="connsiteY6" fmla="*/ 902395 h 1828830"/>
                <a:gd name="connsiteX7" fmla="*/ 6388768 w 7748336"/>
                <a:gd name="connsiteY7" fmla="*/ 1828826 h 1828830"/>
                <a:gd name="connsiteX8" fmla="*/ 7339263 w 7748336"/>
                <a:gd name="connsiteY8" fmla="*/ 890363 h 1828830"/>
                <a:gd name="connsiteX9" fmla="*/ 7748336 w 7748336"/>
                <a:gd name="connsiteY9" fmla="*/ 397068 h 182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8336" h="1828830">
                  <a:moveTo>
                    <a:pt x="0" y="890363"/>
                  </a:moveTo>
                  <a:cubicBezTo>
                    <a:pt x="315829" y="443189"/>
                    <a:pt x="631658" y="-3984"/>
                    <a:pt x="938463" y="26"/>
                  </a:cubicBezTo>
                  <a:cubicBezTo>
                    <a:pt x="1245268" y="4036"/>
                    <a:pt x="1840831" y="914426"/>
                    <a:pt x="1840831" y="914426"/>
                  </a:cubicBezTo>
                  <a:cubicBezTo>
                    <a:pt x="2139615" y="1217221"/>
                    <a:pt x="2426368" y="1818800"/>
                    <a:pt x="2731168" y="1816795"/>
                  </a:cubicBezTo>
                  <a:cubicBezTo>
                    <a:pt x="3035968" y="1814790"/>
                    <a:pt x="3362826" y="1205190"/>
                    <a:pt x="3669631" y="902395"/>
                  </a:cubicBezTo>
                  <a:cubicBezTo>
                    <a:pt x="3976436" y="599600"/>
                    <a:pt x="4269205" y="26"/>
                    <a:pt x="4572000" y="26"/>
                  </a:cubicBezTo>
                  <a:cubicBezTo>
                    <a:pt x="4874795" y="26"/>
                    <a:pt x="5183605" y="597595"/>
                    <a:pt x="5486400" y="902395"/>
                  </a:cubicBezTo>
                  <a:cubicBezTo>
                    <a:pt x="5789195" y="1207195"/>
                    <a:pt x="6079958" y="1830831"/>
                    <a:pt x="6388768" y="1828826"/>
                  </a:cubicBezTo>
                  <a:cubicBezTo>
                    <a:pt x="6697578" y="1826821"/>
                    <a:pt x="7112668" y="1128989"/>
                    <a:pt x="7339263" y="890363"/>
                  </a:cubicBezTo>
                  <a:cubicBezTo>
                    <a:pt x="7565858" y="651737"/>
                    <a:pt x="7589920" y="579547"/>
                    <a:pt x="7748336" y="39706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" name="Left Brace 16"/>
            <p:cNvSpPr/>
            <p:nvPr/>
          </p:nvSpPr>
          <p:spPr>
            <a:xfrm>
              <a:off x="3956698" y="3628095"/>
              <a:ext cx="222368" cy="33886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4271148" y="3643270"/>
              <a:ext cx="1283140" cy="0"/>
            </a:xfrm>
            <a:prstGeom prst="line">
              <a:avLst/>
            </a:prstGeom>
            <a:ln w="12700"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3" idx="3"/>
            </p:cNvCxnSpPr>
            <p:nvPr/>
          </p:nvCxnSpPr>
          <p:spPr>
            <a:xfrm flipH="1">
              <a:off x="4271148" y="3958913"/>
              <a:ext cx="808014" cy="8049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05797" y="2664840"/>
                <a:ext cx="5556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7" y="2664840"/>
                <a:ext cx="5556842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77" t="-1961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7141" y="3275418"/>
                <a:ext cx="705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141" y="3275418"/>
                <a:ext cx="70557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310" r="-8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6092" y="3262232"/>
                <a:ext cx="896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092" y="3262232"/>
                <a:ext cx="896527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40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425433" y="3275418"/>
                <a:ext cx="102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433" y="3275418"/>
                <a:ext cx="10247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97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649087" y="3809979"/>
                <a:ext cx="5922570" cy="123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Frame Transformations:</a:t>
                </a: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200" b="0" dirty="0" smtClean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sz="2200" dirty="0" smtClean="0"/>
                  <a:t>Rotating Frame of the qubit</a:t>
                </a:r>
                <a:endParaRPr lang="en-US" sz="2200" b="0" dirty="0" smtClean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7" y="3809979"/>
                <a:ext cx="5922570" cy="1237092"/>
              </a:xfrm>
              <a:prstGeom prst="rect">
                <a:avLst/>
              </a:prstGeom>
              <a:blipFill rotWithShape="0">
                <a:blip r:embed="rId12"/>
                <a:stretch>
                  <a:fillRect l="-1852" t="-9852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5733729" y="3104147"/>
            <a:ext cx="5334" cy="89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59999" y="4389779"/>
            <a:ext cx="21899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331364" y="4152294"/>
                <a:ext cx="741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64" y="4152294"/>
                <a:ext cx="74180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01287" y="5695499"/>
                <a:ext cx="473681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7" y="5695499"/>
                <a:ext cx="4736810" cy="298928"/>
              </a:xfrm>
              <a:prstGeom prst="rect">
                <a:avLst/>
              </a:prstGeom>
              <a:blipFill rotWithShape="0">
                <a:blip r:embed="rId14"/>
                <a:stretch>
                  <a:fillRect l="-77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564114" y="6192737"/>
                <a:ext cx="705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14" y="6192737"/>
                <a:ext cx="705578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4348" r="-87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179620" y="6170464"/>
                <a:ext cx="910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620" y="6170464"/>
                <a:ext cx="91095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3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306275" y="4619683"/>
                <a:ext cx="741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275" y="4619683"/>
                <a:ext cx="74180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 flipV="1">
            <a:off x="5331364" y="4599682"/>
            <a:ext cx="716717" cy="3618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396183" y="4644609"/>
            <a:ext cx="651899" cy="3169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344309" y="6468944"/>
            <a:ext cx="7577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Shay </a:t>
            </a:r>
            <a:r>
              <a:rPr lang="en-US" sz="1600" i="1" dirty="0" err="1" smtClean="0"/>
              <a:t>Hacohen-Gourgy</a:t>
            </a:r>
            <a:r>
              <a:rPr lang="en-US" sz="1600" i="1" dirty="0" smtClean="0"/>
              <a:t>, …, Irfan Siddiqi. </a:t>
            </a:r>
            <a:r>
              <a:rPr lang="en-US" sz="1600" i="1" dirty="0"/>
              <a:t>Nature </a:t>
            </a:r>
            <a:r>
              <a:rPr lang="en-US" sz="1600" i="1" dirty="0" smtClean="0"/>
              <a:t>538-7626 (2016).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73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15840" y="4175319"/>
                <a:ext cx="14441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40" y="4175319"/>
                <a:ext cx="144417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633172" y="4126701"/>
                <a:ext cx="21799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172" y="4126701"/>
                <a:ext cx="2179956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57300" y="4991036"/>
                <a:ext cx="29612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4991036"/>
                <a:ext cx="296125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92541" y="4942418"/>
                <a:ext cx="29612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541" y="4942418"/>
                <a:ext cx="296125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75269" y="5806752"/>
                <a:ext cx="14398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269" y="5806752"/>
                <a:ext cx="143981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832391" y="5758135"/>
                <a:ext cx="21755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91" y="5758135"/>
                <a:ext cx="2175596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0578382" y="3726591"/>
            <a:ext cx="1676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completely </a:t>
            </a:r>
          </a:p>
          <a:p>
            <a:r>
              <a:rPr lang="en-US" dirty="0" smtClean="0"/>
              <a:t>echoed out !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536073" y="4319910"/>
            <a:ext cx="410314" cy="12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737928" y="2013961"/>
            <a:ext cx="7477736" cy="1376633"/>
            <a:chOff x="2710960" y="1378258"/>
            <a:chExt cx="6842271" cy="224118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0732" y="1542995"/>
              <a:ext cx="6105525" cy="20764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3284" y="1430405"/>
              <a:ext cx="389684" cy="1172764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2736100" y="2549473"/>
              <a:ext cx="6334788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96031" y="239655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t</a:t>
              </a:r>
              <a:endParaRPr lang="en-US" b="1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108031" y="1414696"/>
                  <a:ext cx="6631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031" y="1414696"/>
                  <a:ext cx="66313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009" r="-15596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710960" y="1378258"/>
                  <a:ext cx="647357" cy="369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960" y="1378258"/>
                  <a:ext cx="647357" cy="36933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8462" r="-38462" b="-6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Right Arrow 21"/>
          <p:cNvSpPr/>
          <p:nvPr/>
        </p:nvSpPr>
        <p:spPr>
          <a:xfrm>
            <a:off x="5823284" y="4991036"/>
            <a:ext cx="1143000" cy="443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7259" y="4568948"/>
            <a:ext cx="94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Echo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10051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7711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Goal: Enact gates on cavity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/>
                  <a:t>T</a:t>
                </a:r>
                <a:r>
                  <a:rPr lang="en-US" dirty="0" smtClean="0"/>
                  <a:t>ypical Schemes (SNAP/GRAPE)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Coupling to the </a:t>
                </a:r>
                <a:r>
                  <a:rPr lang="en-US" dirty="0" err="1" smtClean="0"/>
                  <a:t>lossy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ancilla</a:t>
                </a:r>
                <a:r>
                  <a:rPr lang="en-US" dirty="0" smtClean="0"/>
                  <a:t> reduces mode coherence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𝑐𝑎𝑣</m:t>
                          </m:r>
                        </m:sup>
                      </m:sSubSup>
                      <m:r>
                        <a:rPr lang="en-US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f>
                        <m:f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sSubSup>
                        <m:sSubSup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77114" cy="4351338"/>
              </a:xfrm>
              <a:blipFill rotWithShape="0">
                <a:blip r:embed="rId3"/>
                <a:stretch>
                  <a:fillRect l="-1969" t="-2241" r="-2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170832" y="552552"/>
            <a:ext cx="1841874" cy="1605889"/>
            <a:chOff x="5898801" y="1006904"/>
            <a:chExt cx="2402391" cy="1997553"/>
          </a:xfrm>
        </p:grpSpPr>
        <p:pic>
          <p:nvPicPr>
            <p:cNvPr id="5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92417" y="871637"/>
            <a:ext cx="1280122" cy="1175344"/>
            <a:chOff x="5898801" y="1006904"/>
            <a:chExt cx="2402391" cy="1997553"/>
          </a:xfrm>
        </p:grpSpPr>
        <p:pic>
          <p:nvPicPr>
            <p:cNvPr id="21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183974" y="1915326"/>
              <a:ext cx="1832039" cy="6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048432" y="1610304"/>
              <a:ext cx="2103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483854" y="2953396"/>
                <a:ext cx="3553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accent6"/>
                    </a:solidFill>
                  </a:rPr>
                  <a:t>Increase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 smtClean="0"/>
                  <a:t> for faster gates </a:t>
                </a:r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854" y="2953396"/>
                <a:ext cx="355398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744" t="-10526" r="-171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483854" y="4698429"/>
                <a:ext cx="394005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>
                    <a:solidFill>
                      <a:srgbClr val="FF0000"/>
                    </a:solidFill>
                  </a:rPr>
                  <a:t>Decrease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 smtClean="0"/>
                  <a:t> for reducing error</a:t>
                </a:r>
              </a:p>
              <a:p>
                <a:r>
                  <a:rPr lang="en-US" sz="2400" dirty="0" smtClean="0"/>
                  <a:t>propagation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854" y="4698429"/>
                <a:ext cx="3940053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477" t="-5882" r="-123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9260847" y="1592112"/>
            <a:ext cx="642913" cy="5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2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Suppression of cross-talk errors by chi alpha schemes</a:t>
            </a:r>
          </a:p>
          <a:p>
            <a:r>
              <a:rPr lang="en-US" dirty="0" smtClean="0"/>
              <a:t>Achieve &gt;0.999 fidelity for </a:t>
            </a:r>
            <a:r>
              <a:rPr lang="en-US" dirty="0" err="1" smtClean="0"/>
              <a:t>fock</a:t>
            </a:r>
            <a:r>
              <a:rPr lang="en-US" dirty="0" smtClean="0"/>
              <a:t> state transfer using Double ECD</a:t>
            </a:r>
          </a:p>
          <a:p>
            <a:r>
              <a:rPr lang="en-US" dirty="0" smtClean="0"/>
              <a:t>Speed Limit seems to be 1/chi * </a:t>
            </a:r>
            <a:r>
              <a:rPr lang="en-US" dirty="0" smtClean="0"/>
              <a:t>alpha</a:t>
            </a:r>
          </a:p>
          <a:p>
            <a:endParaRPr lang="en-US" dirty="0"/>
          </a:p>
          <a:p>
            <a:r>
              <a:rPr lang="en-US" dirty="0" smtClean="0"/>
              <a:t>Future Work: </a:t>
            </a:r>
          </a:p>
          <a:p>
            <a:pPr lvl="1"/>
            <a:r>
              <a:rPr lang="en-US" dirty="0" smtClean="0"/>
              <a:t>Unite with other schemes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23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352447"/>
            <a:ext cx="10515600" cy="1325563"/>
          </a:xfrm>
        </p:spPr>
        <p:txBody>
          <a:bodyPr/>
          <a:lstStyle/>
          <a:p>
            <a:r>
              <a:rPr lang="en-US" dirty="0" smtClean="0"/>
              <a:t>Circle Grape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68553"/>
            <a:ext cx="10515600" cy="1408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Continuous version</a:t>
            </a:r>
          </a:p>
          <a:p>
            <a:r>
              <a:rPr lang="en-US" dirty="0" smtClean="0"/>
              <a:t>Currently uses </a:t>
            </a:r>
            <a:r>
              <a:rPr lang="en-US" dirty="0" err="1" smtClean="0"/>
              <a:t>simulatenous</a:t>
            </a:r>
            <a:r>
              <a:rPr lang="en-US" dirty="0" smtClean="0"/>
              <a:t> drives</a:t>
            </a:r>
          </a:p>
          <a:p>
            <a:r>
              <a:rPr lang="en-US" dirty="0" smtClean="0"/>
              <a:t>Phase Space Dynamics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071833" y="2855958"/>
                <a:ext cx="412016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833" y="2855958"/>
                <a:ext cx="4120167" cy="707886"/>
              </a:xfrm>
              <a:prstGeom prst="rect">
                <a:avLst/>
              </a:prstGeom>
              <a:blipFill rotWithShape="0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018446" y="3981533"/>
            <a:ext cx="216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Sent to Optimizer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0602993" y="3596000"/>
            <a:ext cx="263047" cy="395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5325" y="4215650"/>
                <a:ext cx="998566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325" y="4215650"/>
                <a:ext cx="9985661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725325" y="1794393"/>
            <a:ext cx="3801737" cy="2204679"/>
            <a:chOff x="626431" y="2063637"/>
            <a:chExt cx="3801737" cy="2204679"/>
          </a:xfrm>
        </p:grpSpPr>
        <p:grpSp>
          <p:nvGrpSpPr>
            <p:cNvPr id="34" name="Group 33"/>
            <p:cNvGrpSpPr/>
            <p:nvPr/>
          </p:nvGrpSpPr>
          <p:grpSpPr>
            <a:xfrm>
              <a:off x="626431" y="2063637"/>
              <a:ext cx="3801737" cy="2204679"/>
              <a:chOff x="658147" y="3795512"/>
              <a:chExt cx="4568157" cy="261327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147" y="3795512"/>
                <a:ext cx="4466183" cy="2613275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56364" y="3866695"/>
                <a:ext cx="4469940" cy="2455677"/>
                <a:chOff x="6823918" y="211965"/>
                <a:chExt cx="4469940" cy="2455677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7850656" y="520899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7850656" y="1494262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7850656" y="2493651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10091063" y="1765765"/>
                  <a:ext cx="0" cy="66802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9998976" y="2433792"/>
                  <a:ext cx="156346" cy="12492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9286894" y="211965"/>
                  <a:ext cx="1608338" cy="1597179"/>
                </a:xfrm>
                <a:prstGeom prst="round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/>
                        <a:t>M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ECD (</a:t>
                      </a:r>
                      <a14:m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122" t="-5882" b="-161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TextBox 11"/>
                <p:cNvSpPr txBox="1"/>
                <p:nvPr/>
              </p:nvSpPr>
              <p:spPr>
                <a:xfrm>
                  <a:off x="6850166" y="336233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844046" y="1294867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823918" y="2298310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/>
                <p:cNvSpPr/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7" name="Rounded 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l="-5000" r="-285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7486477" y="1762502"/>
            <a:ext cx="3573194" cy="2341015"/>
            <a:chOff x="5517000" y="2022560"/>
            <a:chExt cx="3573194" cy="2341015"/>
          </a:xfrm>
        </p:grpSpPr>
        <p:grpSp>
          <p:nvGrpSpPr>
            <p:cNvPr id="36" name="Group 35"/>
            <p:cNvGrpSpPr/>
            <p:nvPr/>
          </p:nvGrpSpPr>
          <p:grpSpPr>
            <a:xfrm>
              <a:off x="5517000" y="2022560"/>
              <a:ext cx="3573194" cy="2341015"/>
              <a:chOff x="7061982" y="3716705"/>
              <a:chExt cx="4600135" cy="281070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061982" y="3716705"/>
                <a:ext cx="4600135" cy="2810704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182432" y="3877325"/>
                <a:ext cx="4414726" cy="2501128"/>
                <a:chOff x="6745462" y="3947083"/>
                <a:chExt cx="4414726" cy="2501128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7856169" y="3947083"/>
                  <a:ext cx="3304019" cy="2468592"/>
                  <a:chOff x="6629399" y="1830732"/>
                  <a:chExt cx="4576679" cy="3804061"/>
                </a:xfrm>
              </p:grpSpPr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6629399" y="244241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6629400" y="3942348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6629400" y="548239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8016884" y="3299546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9459060" y="1830732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8888324" y="4659115"/>
                    <a:ext cx="0" cy="89835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10294776" y="3190303"/>
                    <a:ext cx="0" cy="23100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val 26"/>
                  <p:cNvSpPr/>
                  <p:nvPr/>
                </p:nvSpPr>
                <p:spPr>
                  <a:xfrm>
                    <a:off x="8771019" y="5442288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0186493" y="5408125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5848" t="-7576" b="-2575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TextBox 2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7006" t="-9231" r="-637" b="-2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6771710" y="4116802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765590" y="5075436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745462" y="6078879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/>
                <p:cNvSpPr/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8" name="Rounded 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  <a:blipFill rotWithShape="0">
                  <a:blip r:embed="rId9"/>
                  <a:stretch>
                    <a:fillRect l="-5000" r="-2857" b="-9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52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70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Displacements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88225" y="2075304"/>
                <a:ext cx="1927963" cy="59241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8225" y="2075304"/>
                <a:ext cx="1927963" cy="592411"/>
              </a:xfrm>
              <a:blipFill rotWithShape="0">
                <a:blip r:embed="rId2"/>
                <a:stretch>
                  <a:fillRect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/>
          <p:cNvGrpSpPr/>
          <p:nvPr/>
        </p:nvGrpSpPr>
        <p:grpSpPr>
          <a:xfrm>
            <a:off x="7793154" y="497031"/>
            <a:ext cx="3845830" cy="1604101"/>
            <a:chOff x="8056665" y="1352681"/>
            <a:chExt cx="3845830" cy="1604101"/>
          </a:xfrm>
        </p:grpSpPr>
        <p:grpSp>
          <p:nvGrpSpPr>
            <p:cNvPr id="4" name="Group 3"/>
            <p:cNvGrpSpPr/>
            <p:nvPr/>
          </p:nvGrpSpPr>
          <p:grpSpPr>
            <a:xfrm>
              <a:off x="10463040" y="2056572"/>
              <a:ext cx="1105913" cy="890844"/>
              <a:chOff x="5898801" y="1006904"/>
              <a:chExt cx="2402391" cy="1997553"/>
            </a:xfrm>
          </p:grpSpPr>
          <p:pic>
            <p:nvPicPr>
              <p:cNvPr id="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056665" y="2065938"/>
              <a:ext cx="1105913" cy="890844"/>
              <a:chOff x="5898801" y="1006904"/>
              <a:chExt cx="2402391" cy="1997553"/>
            </a:xfrm>
          </p:grpSpPr>
          <p:pic>
            <p:nvPicPr>
              <p:cNvPr id="13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Straight Connector 13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6183974" y="1915326"/>
                <a:ext cx="1832039" cy="6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048432" y="1610304"/>
                <a:ext cx="21031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9491352" y="2516043"/>
              <a:ext cx="642913" cy="52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1740019" y="1662829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1729161" y="1450693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1561961" y="1352681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555723" y="1536493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/>
            <p:cNvCxnSpPr/>
            <p:nvPr/>
          </p:nvCxnSpPr>
          <p:spPr>
            <a:xfrm rot="10800000" flipV="1">
              <a:off x="11155219" y="1558415"/>
              <a:ext cx="271236" cy="41309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136911" y="2022979"/>
                <a:ext cx="2595261" cy="534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911" y="2022979"/>
                <a:ext cx="2595261" cy="5343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16188" y="2714392"/>
                <a:ext cx="10208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188" y="2714392"/>
                <a:ext cx="102085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>
            <a:off x="3016188" y="2218818"/>
            <a:ext cx="864596" cy="252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0470353" y="3312392"/>
            <a:ext cx="759301" cy="503972"/>
            <a:chOff x="5898801" y="1006904"/>
            <a:chExt cx="2402391" cy="1997553"/>
          </a:xfrm>
        </p:grpSpPr>
        <p:pic>
          <p:nvPicPr>
            <p:cNvPr id="31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554277" y="4068300"/>
            <a:ext cx="630924" cy="546609"/>
            <a:chOff x="5898801" y="1006904"/>
            <a:chExt cx="2402391" cy="1997553"/>
          </a:xfrm>
        </p:grpSpPr>
        <p:pic>
          <p:nvPicPr>
            <p:cNvPr id="39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cxnSp>
          <p:nvCxnSpPr>
            <p:cNvPr id="40" name="Straight Connector 39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924430" y="4446555"/>
            <a:ext cx="1105913" cy="890844"/>
            <a:chOff x="5898801" y="1006904"/>
            <a:chExt cx="2402391" cy="1997553"/>
          </a:xfrm>
        </p:grpSpPr>
        <p:pic>
          <p:nvPicPr>
            <p:cNvPr id="63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4" name="Straight Connector 63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6183974" y="1915326"/>
              <a:ext cx="1832039" cy="6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48432" y="1610304"/>
              <a:ext cx="2103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 flipV="1">
            <a:off x="9227841" y="3671685"/>
            <a:ext cx="1144621" cy="738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9227187" y="4502722"/>
            <a:ext cx="1067430" cy="176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009162" y="6048515"/>
                <a:ext cx="3237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non-target modes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162" y="6048515"/>
                <a:ext cx="3237927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9188849" y="3704748"/>
                <a:ext cx="6196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849" y="3704748"/>
                <a:ext cx="619657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9683523" y="4142185"/>
                <a:ext cx="374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523" y="4142185"/>
                <a:ext cx="374461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9674573" y="4605639"/>
                <a:ext cx="374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573" y="4605639"/>
                <a:ext cx="374461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/>
          <p:cNvCxnSpPr/>
          <p:nvPr/>
        </p:nvCxnSpPr>
        <p:spPr>
          <a:xfrm flipH="1" flipV="1">
            <a:off x="9282463" y="4980993"/>
            <a:ext cx="931821" cy="30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10545825" y="4646974"/>
            <a:ext cx="630924" cy="546609"/>
            <a:chOff x="5898801" y="1006904"/>
            <a:chExt cx="2402391" cy="1997553"/>
          </a:xfrm>
        </p:grpSpPr>
        <p:pic>
          <p:nvPicPr>
            <p:cNvPr id="111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cxnSp>
          <p:nvCxnSpPr>
            <p:cNvPr id="112" name="Straight Connector 111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0557656" y="5304323"/>
            <a:ext cx="630924" cy="546609"/>
            <a:chOff x="5898801" y="1006904"/>
            <a:chExt cx="2402391" cy="1997553"/>
          </a:xfrm>
        </p:grpSpPr>
        <p:pic>
          <p:nvPicPr>
            <p:cNvPr id="119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cxnSp>
          <p:nvCxnSpPr>
            <p:cNvPr id="120" name="Straight Connector 119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9673292" y="5069093"/>
                <a:ext cx="3744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292" y="5069093"/>
                <a:ext cx="374461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/>
          <p:cNvCxnSpPr/>
          <p:nvPr/>
        </p:nvCxnSpPr>
        <p:spPr>
          <a:xfrm flipH="1" flipV="1">
            <a:off x="9165924" y="5320842"/>
            <a:ext cx="1196081" cy="2193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1066371" y="4101375"/>
                <a:ext cx="4951370" cy="1845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Advantage in Multimode Context:  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Gate </a:t>
                </a:r>
                <a:r>
                  <a:rPr lang="en-US" sz="2400" dirty="0"/>
                  <a:t>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𝑔𝑎𝑡𝑒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Coherent Errors: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𝑐𝑜h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𝑔𝑎𝑡𝑒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71" y="4101375"/>
                <a:ext cx="4951370" cy="1845955"/>
              </a:xfrm>
              <a:prstGeom prst="rect">
                <a:avLst/>
              </a:prstGeom>
              <a:blipFill rotWithShape="0">
                <a:blip r:embed="rId14"/>
                <a:stretch>
                  <a:fillRect l="-1970" t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/>
          <p:cNvSpPr/>
          <p:nvPr/>
        </p:nvSpPr>
        <p:spPr>
          <a:xfrm>
            <a:off x="838200" y="623318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err="1" smtClean="0">
                <a:latin typeface="+mj-lt"/>
              </a:rPr>
              <a:t>Hacohen-Gourgy</a:t>
            </a:r>
            <a:r>
              <a:rPr lang="en-US" sz="1400" dirty="0">
                <a:latin typeface="+mj-lt"/>
              </a:rPr>
              <a:t>, S., Martin, L., </a:t>
            </a:r>
            <a:r>
              <a:rPr lang="en-US" sz="1400" dirty="0" err="1">
                <a:latin typeface="+mj-lt"/>
              </a:rPr>
              <a:t>Flurin</a:t>
            </a:r>
            <a:r>
              <a:rPr lang="en-US" sz="1400" dirty="0">
                <a:latin typeface="+mj-lt"/>
              </a:rPr>
              <a:t>, E. </a:t>
            </a:r>
            <a:r>
              <a:rPr lang="en-US" sz="1400" i="1" dirty="0">
                <a:latin typeface="+mj-lt"/>
              </a:rPr>
              <a:t>et al.</a:t>
            </a:r>
            <a:r>
              <a:rPr lang="en-US" sz="1400" dirty="0">
                <a:latin typeface="+mj-lt"/>
              </a:rPr>
              <a:t>  </a:t>
            </a:r>
            <a:r>
              <a:rPr lang="en-US" sz="1400" i="1" dirty="0">
                <a:latin typeface="+mj-lt"/>
              </a:rPr>
              <a:t>Nature</a:t>
            </a:r>
            <a:r>
              <a:rPr lang="en-US" sz="1400" dirty="0">
                <a:latin typeface="+mj-lt"/>
              </a:rPr>
              <a:t> </a:t>
            </a:r>
            <a:r>
              <a:rPr lang="en-US" sz="1400" b="1" dirty="0">
                <a:latin typeface="+mj-lt"/>
              </a:rPr>
              <a:t>538</a:t>
            </a:r>
            <a:r>
              <a:rPr lang="en-US" sz="1400" dirty="0">
                <a:latin typeface="+mj-lt"/>
              </a:rPr>
              <a:t>, 491–494 (2016</a:t>
            </a:r>
            <a:r>
              <a:rPr lang="en-US" sz="1400" dirty="0" smtClean="0">
                <a:latin typeface="+mj-lt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en-US" sz="1400" dirty="0" err="1" smtClean="0">
                <a:solidFill>
                  <a:srgbClr val="222222"/>
                </a:solidFill>
                <a:latin typeface="+mj-lt"/>
              </a:rPr>
              <a:t>Eickbusch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A., </a:t>
            </a:r>
            <a:r>
              <a:rPr lang="en-US" sz="1400" dirty="0" err="1">
                <a:solidFill>
                  <a:srgbClr val="222222"/>
                </a:solidFill>
                <a:latin typeface="+mj-lt"/>
              </a:rPr>
              <a:t>Sivak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V., Ding, A.Z. </a:t>
            </a:r>
            <a:r>
              <a:rPr lang="en-US" sz="1400" i="1" dirty="0">
                <a:solidFill>
                  <a:srgbClr val="222222"/>
                </a:solidFill>
                <a:latin typeface="+mj-lt"/>
              </a:rPr>
              <a:t>et al.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  </a:t>
            </a:r>
            <a:r>
              <a:rPr lang="en-US" sz="1400" i="1" dirty="0">
                <a:solidFill>
                  <a:srgbClr val="222222"/>
                </a:solidFill>
                <a:latin typeface="+mj-lt"/>
              </a:rPr>
              <a:t>Nat. Phys.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 </a:t>
            </a:r>
            <a:r>
              <a:rPr lang="en-US" sz="1400" b="1" dirty="0">
                <a:solidFill>
                  <a:srgbClr val="222222"/>
                </a:solidFill>
                <a:latin typeface="+mj-lt"/>
              </a:rPr>
              <a:t>18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1464–1469 (2022)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542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0539" y="1690688"/>
            <a:ext cx="8558555" cy="326898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Parameter Optimization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882575" y="5688665"/>
                <a:ext cx="8386519" cy="51077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Pulse Optimization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575" y="5688665"/>
                <a:ext cx="8386519" cy="510778"/>
              </a:xfrm>
              <a:prstGeom prst="roundRect">
                <a:avLst/>
              </a:prstGeom>
              <a:blipFill rotWithShape="0">
                <a:blip r:embed="rId3"/>
                <a:stretch>
                  <a:fillRect l="-798" t="-3488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80B1FA10-9DA2-B545-8B1B-736E3B3B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052" y="2252749"/>
            <a:ext cx="5535895" cy="1327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7999" y="3918433"/>
                <a:ext cx="6096000" cy="7838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𝐸𝐶𝐷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3918433"/>
                <a:ext cx="6096000" cy="7838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4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7371" y="1355518"/>
            <a:ext cx="9743270" cy="51077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Parameter </a:t>
            </a:r>
            <a:r>
              <a:rPr lang="en-US" sz="2400" dirty="0" smtClean="0">
                <a:solidFill>
                  <a:schemeClr val="accent1"/>
                </a:solidFill>
              </a:rPr>
              <a:t>Optimization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188690" y="1954530"/>
                <a:ext cx="10121952" cy="449484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Pulse </a:t>
                </a:r>
                <a:r>
                  <a:rPr lang="en-US" sz="2400" dirty="0" smtClean="0">
                    <a:solidFill>
                      <a:schemeClr val="accent2"/>
                    </a:solidFill>
                  </a:rPr>
                  <a:t>Optimization</a:t>
                </a:r>
                <a:endParaRPr lang="en-US" sz="2400" dirty="0">
                  <a:solidFill>
                    <a:schemeClr val="accent2"/>
                  </a:solidFill>
                </a:endParaRPr>
              </a:p>
              <a:p>
                <a:endParaRPr lang="en-US" sz="2400" dirty="0" smtClean="0">
                  <a:solidFill>
                    <a:schemeClr val="accent2"/>
                  </a:solidFill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690" y="1954530"/>
                <a:ext cx="10121952" cy="4494848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540111" y="2856689"/>
            <a:ext cx="7419109" cy="3095905"/>
            <a:chOff x="409193" y="1651103"/>
            <a:chExt cx="11494829" cy="4872812"/>
          </a:xfrm>
        </p:grpSpPr>
        <p:grpSp>
          <p:nvGrpSpPr>
            <p:cNvPr id="9" name="Group 8"/>
            <p:cNvGrpSpPr/>
            <p:nvPr/>
          </p:nvGrpSpPr>
          <p:grpSpPr>
            <a:xfrm>
              <a:off x="1107731" y="3286260"/>
              <a:ext cx="9564818" cy="1270845"/>
              <a:chOff x="1111217" y="3570829"/>
              <a:chExt cx="9395132" cy="1270845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1111217" y="3649194"/>
                <a:ext cx="9395132" cy="1192480"/>
                <a:chOff x="2040691" y="1542995"/>
                <a:chExt cx="7510967" cy="2076450"/>
              </a:xfrm>
            </p:grpSpPr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40691" y="1542995"/>
                  <a:ext cx="7510966" cy="2076450"/>
                </a:xfrm>
                <a:prstGeom prst="rect">
                  <a:avLst/>
                </a:prstGeom>
              </p:spPr>
            </p:pic>
            <p:sp>
              <p:nvSpPr>
                <p:cNvPr id="108" name="TextBox 107"/>
                <p:cNvSpPr txBox="1"/>
                <p:nvPr/>
              </p:nvSpPr>
              <p:spPr>
                <a:xfrm>
                  <a:off x="9094458" y="2391778"/>
                  <a:ext cx="457200" cy="643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t</a:t>
                  </a:r>
                  <a:endParaRPr lang="en-US" i="1" dirty="0"/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flipV="1">
                <a:off x="1470217" y="4204247"/>
                <a:ext cx="8874814" cy="1525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>
                <a:off x="1951592" y="3570829"/>
                <a:ext cx="0" cy="109156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1325446" y="1651103"/>
              <a:ext cx="9478231" cy="3608461"/>
              <a:chOff x="1691684" y="3983733"/>
              <a:chExt cx="2692437" cy="2244211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1691684" y="3983733"/>
                <a:ext cx="2578639" cy="874076"/>
                <a:chOff x="7974233" y="3841670"/>
                <a:chExt cx="2578639" cy="874076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7974233" y="3841670"/>
                  <a:ext cx="2578639" cy="874076"/>
                  <a:chOff x="7919673" y="4447557"/>
                  <a:chExt cx="2417142" cy="726759"/>
                </a:xfrm>
              </p:grpSpPr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8062525" y="4447557"/>
                    <a:ext cx="473626" cy="726759"/>
                    <a:chOff x="7833925" y="3388778"/>
                    <a:chExt cx="473626" cy="726759"/>
                  </a:xfrm>
                </p:grpSpPr>
                <p:cxnSp>
                  <p:nvCxnSpPr>
                    <p:cNvPr id="102" name="Straight Arrow Connector 101"/>
                    <p:cNvCxnSpPr/>
                    <p:nvPr/>
                  </p:nvCxnSpPr>
                  <p:spPr>
                    <a:xfrm flipH="1">
                      <a:off x="7833925" y="3388778"/>
                      <a:ext cx="1203" cy="726759"/>
                    </a:xfrm>
                    <a:prstGeom prst="straightConnector1">
                      <a:avLst/>
                    </a:prstGeom>
                    <a:ln w="12700"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103" name="TextBox 102"/>
                        <p:cNvSpPr txBox="1"/>
                        <p:nvPr/>
                      </p:nvSpPr>
                      <p:spPr>
                        <a:xfrm>
                          <a:off x="8005015" y="3493035"/>
                          <a:ext cx="302536" cy="3757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1" dirty="0"/>
                        </a:p>
                      </p:txBody>
                    </p:sp>
                  </mc:Choice>
                  <mc:Fallback>
                    <p:sp>
                      <p:nvSpPr>
                        <p:cNvPr id="103" name="TextBox 10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005015" y="3493035"/>
                          <a:ext cx="302536" cy="375753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01" name="Straight Arrow Connector 100"/>
                  <p:cNvCxnSpPr/>
                  <p:nvPr/>
                </p:nvCxnSpPr>
                <p:spPr>
                  <a:xfrm>
                    <a:off x="7919673" y="4874281"/>
                    <a:ext cx="2417142" cy="16390"/>
                  </a:xfrm>
                  <a:prstGeom prst="straightConnector1">
                    <a:avLst/>
                  </a:prstGeom>
                  <a:ln w="12700"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9370556" y="3968707"/>
                      <a:ext cx="299391" cy="3615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en-US" sz="24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0556" y="3968707"/>
                      <a:ext cx="299391" cy="36153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982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2" name="Freeform 91"/>
              <p:cNvSpPr/>
              <p:nvPr/>
            </p:nvSpPr>
            <p:spPr>
              <a:xfrm>
                <a:off x="3931975" y="4103621"/>
                <a:ext cx="229054" cy="394465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 flipV="1">
                <a:off x="2702042" y="4516668"/>
                <a:ext cx="171977" cy="377420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 93"/>
              <p:cNvSpPr/>
              <p:nvPr/>
            </p:nvSpPr>
            <p:spPr>
              <a:xfrm flipV="1">
                <a:off x="3129269" y="4503556"/>
                <a:ext cx="194812" cy="377420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2874019" y="4063869"/>
                <a:ext cx="255250" cy="426918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234208" y="443935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4208" y="443935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TextBox 96"/>
              <p:cNvSpPr txBox="1"/>
              <p:nvPr/>
            </p:nvSpPr>
            <p:spPr>
              <a:xfrm>
                <a:off x="4077314" y="5950945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55759" y="5053968"/>
              <a:ext cx="2368497" cy="1462273"/>
              <a:chOff x="4488333" y="1887060"/>
              <a:chExt cx="3158267" cy="2278123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4488333" y="1887060"/>
                <a:ext cx="3158267" cy="2278123"/>
                <a:chOff x="721469" y="912346"/>
                <a:chExt cx="3635592" cy="2884441"/>
              </a:xfrm>
            </p:grpSpPr>
            <p:cxnSp>
              <p:nvCxnSpPr>
                <p:cNvPr id="87" name="Straight Arrow Connector 86"/>
                <p:cNvCxnSpPr/>
                <p:nvPr/>
              </p:nvCxnSpPr>
              <p:spPr>
                <a:xfrm flipH="1">
                  <a:off x="3234866" y="1646831"/>
                  <a:ext cx="0" cy="21499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/>
                <p:nvPr/>
              </p:nvCxnSpPr>
              <p:spPr>
                <a:xfrm>
                  <a:off x="2100689" y="2721810"/>
                  <a:ext cx="225637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𝑹𝒆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89" name="TextBox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8036" t="-2174" r="-13393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0" name="TextBox 89"/>
                    <p:cNvSpPr txBox="1"/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90" name="TextBox 8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780" t="-2174" r="-11864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2" name="Oval 81"/>
              <p:cNvSpPr/>
              <p:nvPr/>
            </p:nvSpPr>
            <p:spPr>
              <a:xfrm>
                <a:off x="6430201" y="3084400"/>
                <a:ext cx="480292" cy="427087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204822" y="2939571"/>
                <a:ext cx="914478" cy="753195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969657" y="2681244"/>
                <a:ext cx="1367074" cy="1220133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79551" y="3154803"/>
                <a:ext cx="122935" cy="11688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298910" y="3380812"/>
                <a:ext cx="97364" cy="11839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/>
            <p:cNvSpPr/>
            <p:nvPr/>
          </p:nvSpPr>
          <p:spPr>
            <a:xfrm>
              <a:off x="420390" y="4288570"/>
              <a:ext cx="199985" cy="17850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/>
                <p:cNvSpPr/>
                <p:nvPr/>
              </p:nvSpPr>
              <p:spPr>
                <a:xfrm>
                  <a:off x="699148" y="4662392"/>
                  <a:ext cx="962155" cy="7266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48" y="4662392"/>
                  <a:ext cx="962155" cy="7266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61" r="-2941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/>
            <p:cNvSpPr/>
            <p:nvPr/>
          </p:nvSpPr>
          <p:spPr>
            <a:xfrm>
              <a:off x="409193" y="4873422"/>
              <a:ext cx="222381" cy="20533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10226" y="4100624"/>
                  <a:ext cx="297505" cy="5813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26" y="4100624"/>
                  <a:ext cx="297505" cy="58131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1875" r="-178125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Freeform 16"/>
            <p:cNvSpPr/>
            <p:nvPr/>
          </p:nvSpPr>
          <p:spPr>
            <a:xfrm>
              <a:off x="2080680" y="1843871"/>
              <a:ext cx="553570" cy="634259"/>
            </a:xfrm>
            <a:custGeom>
              <a:avLst/>
              <a:gdLst>
                <a:gd name="connsiteX0" fmla="*/ 0 w 4056826"/>
                <a:gd name="connsiteY0" fmla="*/ 2433017 h 2433017"/>
                <a:gd name="connsiteX1" fmla="*/ 986589 w 4056826"/>
                <a:gd name="connsiteY1" fmla="*/ 1410333 h 2433017"/>
                <a:gd name="connsiteX2" fmla="*/ 1636295 w 4056826"/>
                <a:gd name="connsiteY2" fmla="*/ 291396 h 2433017"/>
                <a:gd name="connsiteX3" fmla="*/ 2033337 w 4056826"/>
                <a:gd name="connsiteY3" fmla="*/ 2638 h 2433017"/>
                <a:gd name="connsiteX4" fmla="*/ 2538663 w 4056826"/>
                <a:gd name="connsiteY4" fmla="*/ 399680 h 2433017"/>
                <a:gd name="connsiteX5" fmla="*/ 3080084 w 4056826"/>
                <a:gd name="connsiteY5" fmla="*/ 1434396 h 2433017"/>
                <a:gd name="connsiteX6" fmla="*/ 3801979 w 4056826"/>
                <a:gd name="connsiteY6" fmla="*/ 2228480 h 2433017"/>
                <a:gd name="connsiteX7" fmla="*/ 4042610 w 4056826"/>
                <a:gd name="connsiteY7" fmla="*/ 2384891 h 24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6826" h="2433017">
                  <a:moveTo>
                    <a:pt x="0" y="2433017"/>
                  </a:moveTo>
                  <a:cubicBezTo>
                    <a:pt x="356936" y="2100143"/>
                    <a:pt x="713873" y="1767270"/>
                    <a:pt x="986589" y="1410333"/>
                  </a:cubicBezTo>
                  <a:cubicBezTo>
                    <a:pt x="1259305" y="1053396"/>
                    <a:pt x="1461837" y="526012"/>
                    <a:pt x="1636295" y="291396"/>
                  </a:cubicBezTo>
                  <a:cubicBezTo>
                    <a:pt x="1810753" y="56780"/>
                    <a:pt x="1882943" y="-15409"/>
                    <a:pt x="2033337" y="2638"/>
                  </a:cubicBezTo>
                  <a:cubicBezTo>
                    <a:pt x="2183731" y="20685"/>
                    <a:pt x="2364205" y="161054"/>
                    <a:pt x="2538663" y="399680"/>
                  </a:cubicBezTo>
                  <a:cubicBezTo>
                    <a:pt x="2713121" y="638306"/>
                    <a:pt x="2869531" y="1129596"/>
                    <a:pt x="3080084" y="1434396"/>
                  </a:cubicBezTo>
                  <a:cubicBezTo>
                    <a:pt x="3290637" y="1739196"/>
                    <a:pt x="3641558" y="2070064"/>
                    <a:pt x="3801979" y="2228480"/>
                  </a:cubicBezTo>
                  <a:cubicBezTo>
                    <a:pt x="3962400" y="2386896"/>
                    <a:pt x="4102768" y="2483149"/>
                    <a:pt x="4042610" y="2384891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605363" y="3341103"/>
                  <a:ext cx="1208953" cy="72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363" y="3341103"/>
                  <a:ext cx="1208953" cy="72663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/>
            <p:cNvGrpSpPr/>
            <p:nvPr/>
          </p:nvGrpSpPr>
          <p:grpSpPr>
            <a:xfrm>
              <a:off x="2874805" y="5433990"/>
              <a:ext cx="1469970" cy="1089925"/>
              <a:chOff x="3079304" y="5388909"/>
              <a:chExt cx="1469970" cy="108992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3079304" y="538890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Oval 75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Oval 72"/>
              <p:cNvSpPr/>
              <p:nvPr/>
            </p:nvSpPr>
            <p:spPr>
              <a:xfrm>
                <a:off x="4211145" y="56794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231199" y="610390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403690" y="5433989"/>
              <a:ext cx="1469970" cy="1089925"/>
              <a:chOff x="4493495" y="5400608"/>
              <a:chExt cx="1469970" cy="1089925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4493495" y="5400608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0" name="Straight Arrow Connector 69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Oval 66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Oval 63"/>
              <p:cNvSpPr/>
              <p:nvPr/>
            </p:nvSpPr>
            <p:spPr>
              <a:xfrm>
                <a:off x="5184933" y="5750125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12245" y="6050770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24208" y="5433989"/>
              <a:ext cx="1469970" cy="1089925"/>
              <a:chOff x="5997470" y="5398389"/>
              <a:chExt cx="1469970" cy="1089925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997470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61" name="Straight Arrow Connector 60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" name="Oval 57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Oval 54"/>
              <p:cNvSpPr/>
              <p:nvPr/>
            </p:nvSpPr>
            <p:spPr>
              <a:xfrm>
                <a:off x="6697083" y="6103444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703543" y="572433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434966" y="5433989"/>
              <a:ext cx="1469970" cy="1089925"/>
              <a:chOff x="7505771" y="5398389"/>
              <a:chExt cx="1469970" cy="108992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52" name="Straight Arrow Connector 51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Oval 45"/>
              <p:cNvSpPr/>
              <p:nvPr/>
            </p:nvSpPr>
            <p:spPr>
              <a:xfrm>
                <a:off x="7723690" y="6100937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723690" y="575658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0434052" y="5433988"/>
              <a:ext cx="1469970" cy="1089925"/>
              <a:chOff x="7505771" y="5398389"/>
              <a:chExt cx="1469970" cy="108992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Oval 39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/>
              <p:cNvSpPr/>
              <p:nvPr/>
            </p:nvSpPr>
            <p:spPr>
              <a:xfrm>
                <a:off x="8212294" y="62726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202101" y="5527233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927167" y="5433989"/>
              <a:ext cx="1469970" cy="1089925"/>
              <a:chOff x="7505771" y="5398389"/>
              <a:chExt cx="1469970" cy="108992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34" name="Straight Arrow Connector 33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Oval 30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Oval 27"/>
              <p:cNvSpPr/>
              <p:nvPr/>
            </p:nvSpPr>
            <p:spPr>
              <a:xfrm>
                <a:off x="7920085" y="6222519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886761" y="5589189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384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054" y="3463487"/>
            <a:ext cx="99856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Universal Control for Two Modes</a:t>
            </a:r>
          </a:p>
          <a:p>
            <a:r>
              <a:rPr lang="en-US" dirty="0" smtClean="0"/>
              <a:t>Not simultaneously driving each mode to prevent heating of modes [1,2]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725325" y="1794393"/>
            <a:ext cx="3801737" cy="2204679"/>
            <a:chOff x="626431" y="2063637"/>
            <a:chExt cx="3801737" cy="2204679"/>
          </a:xfrm>
        </p:grpSpPr>
        <p:grpSp>
          <p:nvGrpSpPr>
            <p:cNvPr id="34" name="Group 33"/>
            <p:cNvGrpSpPr/>
            <p:nvPr/>
          </p:nvGrpSpPr>
          <p:grpSpPr>
            <a:xfrm>
              <a:off x="626431" y="2063637"/>
              <a:ext cx="3801737" cy="2204679"/>
              <a:chOff x="658147" y="3795512"/>
              <a:chExt cx="4568157" cy="261327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147" y="3795512"/>
                <a:ext cx="4466183" cy="2613275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56364" y="3866695"/>
                <a:ext cx="4469940" cy="2455677"/>
                <a:chOff x="6823918" y="211965"/>
                <a:chExt cx="4469940" cy="2455677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7850656" y="520899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7850656" y="1494262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7850656" y="2493651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10091063" y="1765765"/>
                  <a:ext cx="0" cy="66802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9998976" y="2433792"/>
                  <a:ext cx="156346" cy="12492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9286894" y="211965"/>
                  <a:ext cx="1608338" cy="1597179"/>
                </a:xfrm>
                <a:prstGeom prst="round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/>
                        <a:t>M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ECD (</a:t>
                      </a:r>
                      <a14:m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122" t="-5882" b="-161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TextBox 11"/>
                <p:cNvSpPr txBox="1"/>
                <p:nvPr/>
              </p:nvSpPr>
              <p:spPr>
                <a:xfrm>
                  <a:off x="6850166" y="336233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844046" y="1294867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823918" y="2298310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/>
                <p:cNvSpPr/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7" name="Rounded 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  <a:blipFill rotWithShape="0">
                  <a:blip r:embed="rId5"/>
                  <a:stretch>
                    <a:fillRect l="-5000" r="-285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7486477" y="1762502"/>
            <a:ext cx="3573194" cy="2341015"/>
            <a:chOff x="5517000" y="2022560"/>
            <a:chExt cx="3573194" cy="2341015"/>
          </a:xfrm>
        </p:grpSpPr>
        <p:grpSp>
          <p:nvGrpSpPr>
            <p:cNvPr id="36" name="Group 35"/>
            <p:cNvGrpSpPr/>
            <p:nvPr/>
          </p:nvGrpSpPr>
          <p:grpSpPr>
            <a:xfrm>
              <a:off x="5517000" y="2022560"/>
              <a:ext cx="3573194" cy="2341015"/>
              <a:chOff x="7061982" y="3716705"/>
              <a:chExt cx="4600135" cy="281070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061982" y="3716705"/>
                <a:ext cx="4600135" cy="2810704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182432" y="3877325"/>
                <a:ext cx="4414726" cy="2501128"/>
                <a:chOff x="6745462" y="3947083"/>
                <a:chExt cx="4414726" cy="2501128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7856169" y="3947083"/>
                  <a:ext cx="3304019" cy="2468592"/>
                  <a:chOff x="6629399" y="1830732"/>
                  <a:chExt cx="4576679" cy="3804061"/>
                </a:xfrm>
              </p:grpSpPr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6629399" y="244241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6629400" y="3942348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6629400" y="548239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8016884" y="3299546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9459060" y="1830732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8888324" y="4659115"/>
                    <a:ext cx="0" cy="89835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10294776" y="3190303"/>
                    <a:ext cx="0" cy="23100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val 26"/>
                  <p:cNvSpPr/>
                  <p:nvPr/>
                </p:nvSpPr>
                <p:spPr>
                  <a:xfrm>
                    <a:off x="8771019" y="5442288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0186493" y="5408125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5848" t="-7576" b="-2575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TextBox 2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7006" t="-9231" r="-637" b="-2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6771710" y="4116802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765590" y="5075436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745462" y="6078879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/>
                <p:cNvSpPr/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8" name="Rounded 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  <a:blipFill rotWithShape="0">
                  <a:blip r:embed="rId8"/>
                  <a:stretch>
                    <a:fillRect l="-5000" r="-2857" b="-9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/>
          <p:cNvSpPr txBox="1"/>
          <p:nvPr/>
        </p:nvSpPr>
        <p:spPr>
          <a:xfrm>
            <a:off x="265406" y="6192648"/>
            <a:ext cx="11956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[1] </a:t>
            </a:r>
            <a:r>
              <a:rPr lang="en-US" dirty="0" err="1"/>
              <a:t>Diringer</a:t>
            </a:r>
            <a:r>
              <a:rPr lang="en-US" dirty="0"/>
              <a:t>, </a:t>
            </a:r>
            <a:r>
              <a:rPr lang="en-US" dirty="0" err="1"/>
              <a:t>Asaf</a:t>
            </a:r>
            <a:r>
              <a:rPr lang="en-US" dirty="0"/>
              <a:t> A., et al. </a:t>
            </a:r>
            <a:r>
              <a:rPr lang="en-US" i="1" dirty="0" err="1" smtClean="0"/>
              <a:t>arXiv</a:t>
            </a:r>
            <a:r>
              <a:rPr lang="en-US" i="1" dirty="0" smtClean="0"/>
              <a:t> </a:t>
            </a:r>
            <a:r>
              <a:rPr lang="en-US" i="1" dirty="0"/>
              <a:t>preprint arXiv:2301.09831</a:t>
            </a:r>
            <a:r>
              <a:rPr lang="en-US" dirty="0"/>
              <a:t> (2023</a:t>
            </a:r>
            <a:r>
              <a:rPr lang="en-US" dirty="0" smtClean="0"/>
              <a:t>). [2] Alec </a:t>
            </a:r>
            <a:r>
              <a:rPr lang="en-US" dirty="0" err="1"/>
              <a:t>Eickbusch</a:t>
            </a:r>
            <a:r>
              <a:rPr lang="en-US" dirty="0"/>
              <a:t>, </a:t>
            </a:r>
            <a:r>
              <a:rPr lang="en-US" dirty="0" smtClean="0"/>
              <a:t>et al. W34</a:t>
            </a:r>
            <a:r>
              <a:rPr lang="en-US" dirty="0"/>
              <a:t>. 00005. APS March Meeting (2022).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 : </a:t>
            </a:r>
            <a:r>
              <a:rPr lang="en-US" sz="2800" dirty="0" smtClean="0"/>
              <a:t>Unwanted Cross Kerr Terms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7441" y="2101335"/>
                <a:ext cx="19059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1" y="2101335"/>
                <a:ext cx="1905912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157079" y="2286001"/>
            <a:ext cx="3874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004445" y="1994850"/>
                <a:ext cx="53360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1994850"/>
                <a:ext cx="533607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20046" y="1824336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Displaced Frame Transformation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864" y="3162073"/>
            <a:ext cx="378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Terms of form :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423485" y="3218698"/>
            <a:ext cx="370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to avoid 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3814012"/>
                <a:ext cx="3420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𝜶𝜷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4012"/>
                <a:ext cx="342097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20327" y="3814012"/>
                <a:ext cx="49088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should not be  </a:t>
                </a:r>
                <a:r>
                  <a:rPr lang="en-US" sz="2000" dirty="0"/>
                  <a:t>simultaneously nonzero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327" y="3814012"/>
                <a:ext cx="4908884" cy="707886"/>
              </a:xfrm>
              <a:prstGeom prst="rect">
                <a:avLst/>
              </a:prstGeom>
              <a:blipFill rotWithShape="0">
                <a:blip r:embed="rId5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38200" y="4499809"/>
                <a:ext cx="3420979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99809"/>
                <a:ext cx="3420979" cy="470000"/>
              </a:xfrm>
              <a:prstGeom prst="rect">
                <a:avLst/>
              </a:prstGeom>
              <a:blipFill rotWithShape="0"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04445" y="4521898"/>
                <a:ext cx="49088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Echoed out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 smtClean="0"/>
                  <a:t> flips  </a:t>
                </a: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4521898"/>
                <a:ext cx="4908884" cy="707886"/>
              </a:xfrm>
              <a:prstGeom prst="rect">
                <a:avLst/>
              </a:prstGeom>
              <a:blipFill rotWithShape="0">
                <a:blip r:embed="rId7"/>
                <a:stretch>
                  <a:fillRect l="-1242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39081" y="5549749"/>
                <a:ext cx="181921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081" y="5549749"/>
                <a:ext cx="1819216" cy="470000"/>
              </a:xfrm>
              <a:prstGeom prst="rect">
                <a:avLst/>
              </a:prstGeom>
              <a:blipFill rotWithShape="0">
                <a:blip r:embed="rId8"/>
                <a:stretch>
                  <a:fillRect l="-100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48137" y="5320874"/>
                <a:ext cx="4981073" cy="1058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≈10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kHz</a:t>
                </a:r>
              </a:p>
              <a:p>
                <a:pPr algn="ctr"/>
                <a:r>
                  <a:rPr lang="en-US" sz="2000" dirty="0" smtClean="0"/>
                  <a:t>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≈0.33 </m:t>
                    </m:r>
                  </m:oMath>
                </a14:m>
                <a:r>
                  <a:rPr lang="en-US" sz="2000" dirty="0" smtClean="0"/>
                  <a:t>Hz … good!</a:t>
                </a:r>
              </a:p>
              <a:p>
                <a:pPr algn="ctr"/>
                <a:r>
                  <a:rPr lang="en-US" sz="1600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 smtClean="0"/>
                  <a:t> 300 MHz for </a:t>
                </a:r>
                <a:r>
                  <a:rPr lang="en-US" sz="1600" dirty="0" err="1" smtClean="0"/>
                  <a:t>transmons</a:t>
                </a:r>
                <a:r>
                  <a:rPr lang="en-US" sz="1600" dirty="0" smtClean="0"/>
                  <a:t>)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37" y="5320874"/>
                <a:ext cx="4981073" cy="1058175"/>
              </a:xfrm>
              <a:prstGeom prst="rect">
                <a:avLst/>
              </a:prstGeom>
              <a:blipFill rotWithShape="0">
                <a:blip r:embed="rId9"/>
                <a:stretch>
                  <a:fillRect l="-1224" t="-3468" r="-1102" b="-6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3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ECD: State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28858" y="3410311"/>
                <a:ext cx="3729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58" y="3410311"/>
                <a:ext cx="372980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624286" cy="46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8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ECD: State Transfer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38200" y="1757407"/>
                <a:ext cx="3468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407"/>
                <a:ext cx="346825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170" r="-461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073" r="-167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1" y="2249850"/>
            <a:ext cx="5493657" cy="457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43" y="2195421"/>
            <a:ext cx="5624286" cy="46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648</Words>
  <Application>Microsoft Office PowerPoint</Application>
  <PresentationFormat>Widescreen</PresentationFormat>
  <Paragraphs>222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EB Garamond</vt:lpstr>
      <vt:lpstr>Noto Sans Symbols</vt:lpstr>
      <vt:lpstr>Office Theme</vt:lpstr>
      <vt:lpstr>Cross-talk Free Control of Multimode Cavities with Conditional Displacements</vt:lpstr>
      <vt:lpstr>Motivation</vt:lpstr>
      <vt:lpstr>Large Displacements</vt:lpstr>
      <vt:lpstr>Prev. Work: Echoed Cond. Disp.</vt:lpstr>
      <vt:lpstr>Prev. Work: Echoed Cond. Disp.</vt:lpstr>
      <vt:lpstr>Multimode ECD</vt:lpstr>
      <vt:lpstr>Two Mode ECD : Unwanted Cross Kerr Terms</vt:lpstr>
      <vt:lpstr>Two Mode ECD: State Transfer</vt:lpstr>
      <vt:lpstr>Two Mode ECD: State Transfer</vt:lpstr>
      <vt:lpstr>Multimode ECD: Error Budget</vt:lpstr>
      <vt:lpstr>Transmon Relaxation</vt:lpstr>
      <vt:lpstr>Circle Grape</vt:lpstr>
      <vt:lpstr>PowerPoint Presentation</vt:lpstr>
      <vt:lpstr>Circle Grape: g01 -&gt; g10</vt:lpstr>
      <vt:lpstr>Comparing Grape and MECD</vt:lpstr>
      <vt:lpstr>Circle Grape Results</vt:lpstr>
      <vt:lpstr>Uniting with other schemes: Dealing with Unwanted Terms </vt:lpstr>
      <vt:lpstr>Sideband Drives</vt:lpstr>
      <vt:lpstr>Prev. Work: Echoed Cond. Disp.</vt:lpstr>
      <vt:lpstr>Conclusions and Future Work</vt:lpstr>
      <vt:lpstr>Circle Grape </vt:lpstr>
      <vt:lpstr>Multimode ECD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Cross-talk Free Control of Multimode Cavities with Conditional Displacements</dc:title>
  <dc:creator>Eesh Gupta</dc:creator>
  <cp:lastModifiedBy>Eesh Gupta</cp:lastModifiedBy>
  <cp:revision>49</cp:revision>
  <dcterms:created xsi:type="dcterms:W3CDTF">2023-01-25T13:56:33Z</dcterms:created>
  <dcterms:modified xsi:type="dcterms:W3CDTF">2023-02-10T18:40:25Z</dcterms:modified>
</cp:coreProperties>
</file>